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sldIdLst>
    <p:sldId id="256" r:id="rId5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321" autoAdjust="0"/>
  </p:normalViewPr>
  <p:slideViewPr>
    <p:cSldViewPr snapToGrid="0">
      <p:cViewPr>
        <p:scale>
          <a:sx n="37" d="100"/>
          <a:sy n="37" d="100"/>
        </p:scale>
        <p:origin x="432" y="-2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E2A92-0380-4DE5-BA8D-9DA048C6F3F9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047B2-5CAB-4F42-95F7-02B3FEB0E11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8209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1pPr>
    <a:lvl2pPr marL="2194210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2pPr>
    <a:lvl3pPr marL="4388419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3pPr>
    <a:lvl4pPr marL="6582629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4pPr>
    <a:lvl5pPr marL="8776834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5pPr>
    <a:lvl6pPr marL="10971043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6pPr>
    <a:lvl7pPr marL="13165253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7pPr>
    <a:lvl8pPr marL="15359462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8pPr>
    <a:lvl9pPr marL="17553672" algn="l" defTabSz="4388419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D047B2-5CAB-4F42-95F7-02B3FEB0E11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6858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WordPictureWatermark611472778">
            <a:extLst>
              <a:ext uri="{FF2B5EF4-FFF2-40B4-BE49-F238E27FC236}">
                <a16:creationId xmlns:a16="http://schemas.microsoft.com/office/drawing/2014/main" id="{7BDBF539-0DE1-B776-5A88-2747B05FBF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8620" y="4722162"/>
            <a:ext cx="27873960" cy="2848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59DDEAD-F308-A7C9-C61B-A75EFA102920}"/>
              </a:ext>
            </a:extLst>
          </p:cNvPr>
          <p:cNvSpPr/>
          <p:nvPr userDrawn="1"/>
        </p:nvSpPr>
        <p:spPr>
          <a:xfrm>
            <a:off x="0" y="0"/>
            <a:ext cx="43891200" cy="3689631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38912" tIns="219456" rIns="438912" bIns="21945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41472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D1B582-E7F1-3A15-F817-D3698150C4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8326" y="31549433"/>
            <a:ext cx="5680366" cy="13689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0007B0-73A5-F487-1AAC-229AABA973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91352"/>
            <a:ext cx="4367784" cy="152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29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572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9998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0014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9310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448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57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0408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5104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6409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08148-54E5-43EC-BB96-69D5B77F89BD}" type="datetimeFigureOut">
              <a:rPr lang="en-CA" smtClean="0"/>
              <a:t>2026-07-10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D655B4-108B-47CF-ABAD-37DE0CC5418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635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BD41A58-A198-31CB-F0B3-CE7B32C6DC69}"/>
              </a:ext>
            </a:extLst>
          </p:cNvPr>
          <p:cNvSpPr txBox="1"/>
          <p:nvPr/>
        </p:nvSpPr>
        <p:spPr>
          <a:xfrm>
            <a:off x="-5" y="468288"/>
            <a:ext cx="43891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 A Title and Add Logos To Your Poster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6D7D1F-28EE-B768-63C8-573BCD6D54F3}"/>
              </a:ext>
            </a:extLst>
          </p:cNvPr>
          <p:cNvSpPr txBox="1"/>
          <p:nvPr/>
        </p:nvSpPr>
        <p:spPr>
          <a:xfrm>
            <a:off x="1" y="2560325"/>
            <a:ext cx="43891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Author Names and Information </a:t>
            </a:r>
            <a:r>
              <a:rPr lang="en-US" sz="50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Include affiliations; identify patient/caregiver authors OR add patient and caregiver representation statement</a:t>
            </a:r>
            <a:endParaRPr lang="en-CA" sz="500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algn="ctr"/>
            <a:endParaRPr lang="en-CA" sz="5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86329A8-BF45-5DFE-2794-05E68D8E70E8}"/>
              </a:ext>
            </a:extLst>
          </p:cNvPr>
          <p:cNvSpPr/>
          <p:nvPr/>
        </p:nvSpPr>
        <p:spPr>
          <a:xfrm>
            <a:off x="0" y="4413363"/>
            <a:ext cx="13370832" cy="1948683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Background / Purpose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5957439-0821-4C11-B737-EC48F5AB58BB}"/>
              </a:ext>
            </a:extLst>
          </p:cNvPr>
          <p:cNvSpPr/>
          <p:nvPr/>
        </p:nvSpPr>
        <p:spPr>
          <a:xfrm>
            <a:off x="-5" y="9706936"/>
            <a:ext cx="13370832" cy="1948683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Aims / Objectives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0E9D29-0AC6-08F1-6CBF-75DD11FA711B}"/>
              </a:ext>
            </a:extLst>
          </p:cNvPr>
          <p:cNvSpPr/>
          <p:nvPr/>
        </p:nvSpPr>
        <p:spPr>
          <a:xfrm>
            <a:off x="-5" y="15823105"/>
            <a:ext cx="13370832" cy="1948683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Approach / Methods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0E880B-248B-1106-47AA-C71182FB0B59}"/>
              </a:ext>
            </a:extLst>
          </p:cNvPr>
          <p:cNvSpPr/>
          <p:nvPr/>
        </p:nvSpPr>
        <p:spPr>
          <a:xfrm>
            <a:off x="15260178" y="4332008"/>
            <a:ext cx="13370833" cy="1948683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Results &amp; Impact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1124D1-9FFA-BD3F-A706-6996F17AC671}"/>
              </a:ext>
            </a:extLst>
          </p:cNvPr>
          <p:cNvSpPr/>
          <p:nvPr/>
        </p:nvSpPr>
        <p:spPr>
          <a:xfrm>
            <a:off x="30520357" y="10499258"/>
            <a:ext cx="13370832" cy="2091028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Key Insights / Lessons Learned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B9A820E-0159-4BC3-4688-9361A92B4F23}"/>
              </a:ext>
            </a:extLst>
          </p:cNvPr>
          <p:cNvSpPr/>
          <p:nvPr/>
        </p:nvSpPr>
        <p:spPr>
          <a:xfrm>
            <a:off x="30520357" y="14775609"/>
            <a:ext cx="13370832" cy="2091028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Why This Matters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5AE79A7-46B7-8FE9-3BCD-72BE7F3B5084}"/>
              </a:ext>
            </a:extLst>
          </p:cNvPr>
          <p:cNvSpPr/>
          <p:nvPr/>
        </p:nvSpPr>
        <p:spPr>
          <a:xfrm>
            <a:off x="0" y="24890395"/>
            <a:ext cx="13370832" cy="1948683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Patient Engagement or Innovation Description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58E8593-9962-6732-2EC4-962F25A1CC3F}"/>
              </a:ext>
            </a:extLst>
          </p:cNvPr>
          <p:cNvSpPr txBox="1"/>
          <p:nvPr/>
        </p:nvSpPr>
        <p:spPr>
          <a:xfrm>
            <a:off x="555782" y="6715459"/>
            <a:ext cx="133708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challenge or opportunity is being addressed?</a:t>
            </a:r>
            <a:endParaRPr lang="en-CA" sz="5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A7AEEDA-5FBB-4B58-B5B4-98659268DB17}"/>
              </a:ext>
            </a:extLst>
          </p:cNvPr>
          <p:cNvSpPr txBox="1"/>
          <p:nvPr/>
        </p:nvSpPr>
        <p:spPr>
          <a:xfrm>
            <a:off x="555782" y="17946047"/>
            <a:ext cx="13370832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>
              <a:buSzPct val="50000"/>
              <a:tabLst>
                <a:tab pos="6583680" algn="l"/>
              </a:tabLst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How were patients/caregivers engaged?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buSzPct val="50000"/>
              <a:tabLst>
                <a:tab pos="6583680" algn="l"/>
              </a:tabLst>
              <a:defRPr/>
            </a:pP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buSzPct val="50000"/>
              <a:tabLst>
                <a:tab pos="6583680" algn="l"/>
              </a:tabLst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What frameworks or methods were used?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buSzPct val="50000"/>
              <a:tabLst>
                <a:tab pos="6583680" algn="l"/>
              </a:tabLst>
              <a:defRPr/>
            </a:pP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buSzPct val="50000"/>
              <a:tabLst>
                <a:tab pos="6583680" algn="l"/>
              </a:tabLst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How was information and/or data collected?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buSzPct val="50000"/>
              <a:tabLst>
                <a:tab pos="6583680" algn="l"/>
              </a:tabLst>
              <a:defRPr/>
            </a:pP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>
              <a:buSzPct val="50000"/>
              <a:tabLst>
                <a:tab pos="6583680" algn="l"/>
              </a:tabLst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What analytical approaches were used?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56E42EE-6CAB-9B2C-6D38-7679B468E8B5}"/>
              </a:ext>
            </a:extLst>
          </p:cNvPr>
          <p:cNvSpPr txBox="1"/>
          <p:nvPr/>
        </p:nvSpPr>
        <p:spPr>
          <a:xfrm>
            <a:off x="555782" y="12219195"/>
            <a:ext cx="13370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are the specific aims/objectives of the project?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F15A11-EAD5-C8C2-A1F8-82EB56F8F2E8}"/>
              </a:ext>
            </a:extLst>
          </p:cNvPr>
          <p:cNvSpPr txBox="1"/>
          <p:nvPr/>
        </p:nvSpPr>
        <p:spPr>
          <a:xfrm>
            <a:off x="15216312" y="6798586"/>
            <a:ext cx="13370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lvl="1">
              <a:buSzPts val="1000"/>
              <a:tabLst>
                <a:tab pos="4389120" algn="l"/>
              </a:tabLst>
            </a:pPr>
            <a:r>
              <a:rPr lang="en-US" sz="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changed as a result of this work?</a:t>
            </a:r>
            <a:endParaRPr lang="en-CA" sz="5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182563" lvl="1">
              <a:buSzPts val="1000"/>
              <a:tabLst>
                <a:tab pos="4389120" algn="l"/>
              </a:tabLst>
            </a:pPr>
            <a:r>
              <a:rPr lang="en-US" sz="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Include measurable outcomes where possible</a:t>
            </a:r>
            <a:endParaRPr lang="en-CA" sz="5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9EFA3EF-966C-4123-952B-A9A86ACE2AD3}"/>
              </a:ext>
            </a:extLst>
          </p:cNvPr>
          <p:cNvSpPr txBox="1"/>
          <p:nvPr/>
        </p:nvSpPr>
        <p:spPr>
          <a:xfrm>
            <a:off x="555782" y="27139549"/>
            <a:ext cx="13370832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SzPts val="1000"/>
              <a:tabLst>
                <a:tab pos="4389120" algn="l"/>
              </a:tabLst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Clearly describe how engagement was designed/embedded</a:t>
            </a:r>
          </a:p>
          <a:p>
            <a:pPr marL="0" lvl="1">
              <a:buSzPts val="1000"/>
              <a:tabLst>
                <a:tab pos="4389120" algn="l"/>
              </a:tabLst>
            </a:pP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buSzPts val="1000"/>
              <a:tabLst>
                <a:tab pos="4389120" algn="l"/>
              </a:tabLst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Reflect level of engagement (e.g., consult, collaborate, co-lead)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8A10A5A-7D19-8F42-B2B3-07EEB5411EC1}"/>
              </a:ext>
            </a:extLst>
          </p:cNvPr>
          <p:cNvSpPr txBox="1"/>
          <p:nvPr/>
        </p:nvSpPr>
        <p:spPr>
          <a:xfrm>
            <a:off x="30520366" y="13118377"/>
            <a:ext cx="133708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lvl="1">
              <a:buSzPts val="1000"/>
              <a:tabLst>
                <a:tab pos="4387850" algn="l"/>
              </a:tabLst>
            </a:pPr>
            <a:r>
              <a:rPr lang="en-US" sz="5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should others take away?</a:t>
            </a:r>
            <a:endParaRPr lang="en-CA" sz="5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B1E2DF0-73AA-A547-2F8E-F72EF7B8FE51}"/>
              </a:ext>
            </a:extLst>
          </p:cNvPr>
          <p:cNvSpPr txBox="1"/>
          <p:nvPr/>
        </p:nvSpPr>
        <p:spPr>
          <a:xfrm>
            <a:off x="30520360" y="17916873"/>
            <a:ext cx="1337083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lvl="1">
              <a:buSzPts val="1000"/>
              <a:tabLst>
                <a:tab pos="4389120" algn="l"/>
              </a:tabLst>
            </a:pPr>
            <a:r>
              <a:rPr lang="en-US" sz="5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Implications for health systems, research, policy, industry, patients, caregivers, in terms of advancing patient-centered care?</a:t>
            </a:r>
            <a:endParaRPr lang="en-CA" sz="5000" dirty="0"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56F51DE-D04F-F07E-AE3B-9E87A6566D3B}"/>
              </a:ext>
            </a:extLst>
          </p:cNvPr>
          <p:cNvSpPr/>
          <p:nvPr/>
        </p:nvSpPr>
        <p:spPr>
          <a:xfrm>
            <a:off x="30520357" y="4332008"/>
            <a:ext cx="13370832" cy="1948683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Equity &amp; Inclusion Considerations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E277C5E-E6F0-2922-B1DE-CC1DE7E97DDB}"/>
              </a:ext>
            </a:extLst>
          </p:cNvPr>
          <p:cNvSpPr txBox="1"/>
          <p:nvPr/>
        </p:nvSpPr>
        <p:spPr>
          <a:xfrm>
            <a:off x="30520367" y="6610056"/>
            <a:ext cx="1337083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tabLst>
                <a:tab pos="4389120" algn="l"/>
              </a:tabLst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were EDIA / IDEAS 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principles integrated in: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marR="0" lvl="2" indent="-685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Arial" panose="020B0604020202020204" pitchFamily="34" charset="0"/>
              <a:buChar char="•"/>
              <a:tabLst>
                <a:tab pos="6583680" algn="l"/>
              </a:tabLst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Team composition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marR="0" lvl="2" indent="-6858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50000"/>
              <a:buFont typeface="Arial" panose="020B0604020202020204" pitchFamily="34" charset="0"/>
              <a:buChar char="•"/>
              <a:tabLst>
                <a:tab pos="6583680" algn="l"/>
              </a:tabLst>
              <a:defRPr/>
            </a:pP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Engagement design and execution</a:t>
            </a:r>
            <a:endParaRPr lang="en-CA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24B052-B21A-F086-8F60-EACE8989DAFF}"/>
              </a:ext>
            </a:extLst>
          </p:cNvPr>
          <p:cNvSpPr/>
          <p:nvPr/>
        </p:nvSpPr>
        <p:spPr>
          <a:xfrm>
            <a:off x="30520363" y="27540878"/>
            <a:ext cx="13370832" cy="2091028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DDFFF9-F040-B327-546A-FB760012048D}"/>
              </a:ext>
            </a:extLst>
          </p:cNvPr>
          <p:cNvSpPr/>
          <p:nvPr/>
        </p:nvSpPr>
        <p:spPr>
          <a:xfrm>
            <a:off x="30520368" y="21517122"/>
            <a:ext cx="13370832" cy="2091028"/>
          </a:xfrm>
          <a:prstGeom prst="rect">
            <a:avLst/>
          </a:prstGeom>
          <a:gradFill>
            <a:gsLst>
              <a:gs pos="41000">
                <a:srgbClr val="329C90"/>
              </a:gs>
              <a:gs pos="80000">
                <a:srgbClr val="69AF76">
                  <a:alpha val="90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CA" sz="6000" b="1" dirty="0">
                <a:latin typeface="Arial" panose="020B0604020202020204" pitchFamily="34" charset="0"/>
                <a:cs typeface="Arial" panose="020B0604020202020204" pitchFamily="34" charset="0"/>
              </a:rPr>
              <a:t>Limitations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F063C0-E443-376E-135F-5365017D212A}"/>
              </a:ext>
            </a:extLst>
          </p:cNvPr>
          <p:cNvSpPr txBox="1"/>
          <p:nvPr/>
        </p:nvSpPr>
        <p:spPr>
          <a:xfrm>
            <a:off x="30520360" y="24471456"/>
            <a:ext cx="133708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tabLst>
                <a:tab pos="4389120" algn="l"/>
              </a:tabLst>
              <a:defRPr/>
            </a:pPr>
            <a:r>
              <a:rPr lang="en-CA" sz="5000" dirty="0">
                <a:latin typeface="Arial" panose="020B0604020202020204" pitchFamily="34" charset="0"/>
                <a:cs typeface="Arial" panose="020B0604020202020204" pitchFamily="34" charset="0"/>
              </a:rPr>
              <a:t>e.g. generalizability, sample size, methodology, etc.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A7AB5-2B96-158C-7CCF-0B77BEC03C5A}"/>
              </a:ext>
            </a:extLst>
          </p:cNvPr>
          <p:cNvSpPr txBox="1"/>
          <p:nvPr/>
        </p:nvSpPr>
        <p:spPr>
          <a:xfrm>
            <a:off x="30520360" y="30163064"/>
            <a:ext cx="877202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tabLst>
                <a:tab pos="4389120" algn="l"/>
              </a:tabLst>
              <a:defRPr/>
            </a:pPr>
            <a:r>
              <a:rPr lang="en-CA" sz="5000" dirty="0">
                <a:latin typeface="Arial" panose="020B0604020202020204" pitchFamily="34" charset="0"/>
                <a:cs typeface="Arial" panose="020B0604020202020204" pitchFamily="34" charset="0"/>
              </a:rPr>
              <a:t>X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CD7544-8D36-4C41-95D7-87D7D507EDEF}"/>
              </a:ext>
            </a:extLst>
          </p:cNvPr>
          <p:cNvSpPr txBox="1"/>
          <p:nvPr/>
        </p:nvSpPr>
        <p:spPr>
          <a:xfrm>
            <a:off x="13326960" y="31698309"/>
            <a:ext cx="15260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References:</a:t>
            </a:r>
          </a:p>
        </p:txBody>
      </p:sp>
    </p:spTree>
    <p:extLst>
      <p:ext uri="{BB962C8B-B14F-4D97-AF65-F5344CB8AC3E}">
        <p14:creationId xmlns:p14="http://schemas.microsoft.com/office/powerpoint/2010/main" val="3380159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44f28c0-b54b-4536-a524-f3d5c81469c8">
      <Terms xmlns="http://schemas.microsoft.com/office/infopath/2007/PartnerControls"/>
    </lcf76f155ced4ddcb4097134ff3c332f>
    <TaxCatchAll xmlns="85baf2a6-fe48-41ae-abd6-2f297fe98cc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56967EDA882C41A8F97428057F3731" ma:contentTypeVersion="15" ma:contentTypeDescription="Create a new document." ma:contentTypeScope="" ma:versionID="16d5deaa12b355ad6167fe3ac0b8a172">
  <xsd:schema xmlns:xsd="http://www.w3.org/2001/XMLSchema" xmlns:xs="http://www.w3.org/2001/XMLSchema" xmlns:p="http://schemas.microsoft.com/office/2006/metadata/properties" xmlns:ns2="85baf2a6-fe48-41ae-abd6-2f297fe98ccb" xmlns:ns3="444f28c0-b54b-4536-a524-f3d5c81469c8" targetNamespace="http://schemas.microsoft.com/office/2006/metadata/properties" ma:root="true" ma:fieldsID="e87fe298390b2c893465c6d6112f0d36" ns2:_="" ns3:_="">
    <xsd:import namespace="85baf2a6-fe48-41ae-abd6-2f297fe98ccb"/>
    <xsd:import namespace="444f28c0-b54b-4536-a524-f3d5c81469c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baf2a6-fe48-41ae-abd6-2f297fe98cc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a6b8ed0-4231-4917-957d-9ab62cb28f5d}" ma:internalName="TaxCatchAll" ma:showField="CatchAllData" ma:web="85baf2a6-fe48-41ae-abd6-2f297fe98c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f28c0-b54b-4536-a524-f3d5c81469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c9785fe-9a30-4acc-89d2-04a6cba7c3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5794BB-4A92-4DA9-9E67-9671DE8A0A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180176-E145-42B2-8C50-534C72F73C71}">
  <ds:schemaRefs>
    <ds:schemaRef ds:uri="85baf2a6-fe48-41ae-abd6-2f297fe98ccb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  <ds:schemaRef ds:uri="444f28c0-b54b-4536-a524-f3d5c81469c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5E8D25D-82BD-4779-90CC-276C590A7B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5baf2a6-fe48-41ae-abd6-2f297fe98ccb"/>
    <ds:schemaRef ds:uri="444f28c0-b54b-4536-a524-f3d5c81469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</TotalTime>
  <Words>205</Words>
  <Application>Microsoft Macintosh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Dominika Dabrowski</dc:creator>
  <cp:lastModifiedBy>Ursula Mann</cp:lastModifiedBy>
  <cp:revision>3</cp:revision>
  <dcterms:created xsi:type="dcterms:W3CDTF">2026-05-11T14:00:08Z</dcterms:created>
  <dcterms:modified xsi:type="dcterms:W3CDTF">2026-07-10T23:25:22Z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0x0101009A56967EDA882C41A8F97428057F3731</vt:lpwstr>
  </property>
  <property fmtid="{D5CDD505-2E9C-101B-9397-08002B2CF9AE}" pid="3" name="MediaServiceImageTags">
    <vt:lpwstr/>
  </property>
</Properties>
</file>